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4" r:id="rId2"/>
    <p:sldId id="260" r:id="rId3"/>
    <p:sldId id="257" r:id="rId4"/>
    <p:sldId id="258" r:id="rId5"/>
    <p:sldId id="261" r:id="rId6"/>
    <p:sldId id="271" r:id="rId7"/>
    <p:sldId id="272" r:id="rId8"/>
    <p:sldId id="273" r:id="rId9"/>
    <p:sldId id="265" r:id="rId10"/>
    <p:sldId id="262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2683"/>
  </p:normalViewPr>
  <p:slideViewPr>
    <p:cSldViewPr snapToGrid="0" snapToObjects="1">
      <p:cViewPr>
        <p:scale>
          <a:sx n="102" d="100"/>
          <a:sy n="102" d="100"/>
        </p:scale>
        <p:origin x="151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3B6D4-0DB9-F04D-88C3-FBE676E87E07}" type="datetimeFigureOut">
              <a:rPr lang="en-US" smtClean="0"/>
              <a:t>10/8/19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EFA99-281E-984C-AF1D-4DDC77247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07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en-US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8BC2AA2-F94B-2045-9A0E-37FE60AD4A67}" type="slidenum">
              <a:rPr lang="en-AU" altLang="en-US"/>
              <a:pPr/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18772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EFA99-281E-984C-AF1D-4DDC772471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43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BEBE-55FF-E244-BEDF-E0B79E353E64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692A-16D0-3041-AF11-E9809A174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4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BEBE-55FF-E244-BEDF-E0B79E353E64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692A-16D0-3041-AF11-E9809A174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51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BEBE-55FF-E244-BEDF-E0B79E353E64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692A-16D0-3041-AF11-E9809A174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0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BEBE-55FF-E244-BEDF-E0B79E353E64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692A-16D0-3041-AF11-E9809A174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06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BEBE-55FF-E244-BEDF-E0B79E353E64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692A-16D0-3041-AF11-E9809A174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3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BEBE-55FF-E244-BEDF-E0B79E353E64}" type="datetimeFigureOut">
              <a:rPr lang="en-US" smtClean="0"/>
              <a:t>10/8/19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692A-16D0-3041-AF11-E9809A174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8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BEBE-55FF-E244-BEDF-E0B79E353E64}" type="datetimeFigureOut">
              <a:rPr lang="en-US" smtClean="0"/>
              <a:t>10/8/19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692A-16D0-3041-AF11-E9809A174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9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BEBE-55FF-E244-BEDF-E0B79E353E64}" type="datetimeFigureOut">
              <a:rPr lang="en-US" smtClean="0"/>
              <a:t>10/8/19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692A-16D0-3041-AF11-E9809A174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BEBE-55FF-E244-BEDF-E0B79E353E64}" type="datetimeFigureOut">
              <a:rPr lang="en-US" smtClean="0"/>
              <a:t>10/8/19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692A-16D0-3041-AF11-E9809A174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BEBE-55FF-E244-BEDF-E0B79E353E64}" type="datetimeFigureOut">
              <a:rPr lang="en-US" smtClean="0"/>
              <a:t>10/8/19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692A-16D0-3041-AF11-E9809A174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3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BEBE-55FF-E244-BEDF-E0B79E353E64}" type="datetimeFigureOut">
              <a:rPr lang="en-US" smtClean="0"/>
              <a:t>10/8/19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692A-16D0-3041-AF11-E9809A174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5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BEBE-55FF-E244-BEDF-E0B79E353E64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9692A-16D0-3041-AF11-E9809A174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4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rep.org/" TargetMode="External"/><Relationship Id="rId4" Type="http://schemas.openxmlformats.org/officeDocument/2006/relationships/hyperlink" Target="https://www.aontas.com/" TargetMode="External"/><Relationship Id="rId5" Type="http://schemas.openxmlformats.org/officeDocument/2006/relationships/hyperlink" Target="https://kansanvalistusseura.fi/briefly-in-english/" TargetMode="External"/><Relationship Id="rId6" Type="http://schemas.openxmlformats.org/officeDocument/2006/relationships/hyperlink" Target="https://www.uef.fi/en/etusivu" TargetMode="External"/><Relationship Id="rId7" Type="http://schemas.openxmlformats.org/officeDocument/2006/relationships/hyperlink" Target="http://www.epatv.pt/" TargetMode="External"/><Relationship Id="rId8" Type="http://schemas.openxmlformats.org/officeDocument/2006/relationships/hyperlink" Target="https://www.vhs.at/de" TargetMode="External"/><Relationship Id="rId9" Type="http://schemas.openxmlformats.org/officeDocument/2006/relationships/hyperlink" Target="https://alice.ch/en/" TargetMode="External"/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aea.org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920" y="1495294"/>
            <a:ext cx="10058400" cy="357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5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460" y="279725"/>
            <a:ext cx="10515600" cy="1325563"/>
          </a:xfrm>
        </p:spPr>
        <p:txBody>
          <a:bodyPr/>
          <a:lstStyle/>
          <a:p>
            <a:pPr algn="ctr"/>
            <a:r>
              <a:rPr lang="en-US" altLang="en-US" b="1" dirty="0" smtClean="0"/>
              <a:t>Fake </a:t>
            </a:r>
            <a:r>
              <a:rPr lang="en-US" altLang="en-US" b="1" dirty="0"/>
              <a:t>news, hate speech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21" y="3108190"/>
            <a:ext cx="12111833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European Association for the Education of Adults (</a:t>
            </a:r>
            <a:r>
              <a:rPr lang="en-US" sz="2400" u="sng" dirty="0" smtClean="0">
                <a:hlinkClick r:id="rId2"/>
              </a:rPr>
              <a:t>EAEA</a:t>
            </a:r>
            <a:r>
              <a:rPr lang="en-US" sz="2400" dirty="0" smtClean="0"/>
              <a:t>) </a:t>
            </a:r>
            <a:r>
              <a:rPr lang="mr-IN" sz="2400" dirty="0" smtClean="0"/>
              <a:t>–</a:t>
            </a:r>
            <a:r>
              <a:rPr lang="en-US" sz="2400" dirty="0" smtClean="0"/>
              <a:t> Belgium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 smtClean="0"/>
              <a:t>Institut</a:t>
            </a:r>
            <a:r>
              <a:rPr lang="en-US" sz="2400" dirty="0" smtClean="0"/>
              <a:t> </a:t>
            </a:r>
            <a:r>
              <a:rPr lang="en-US" sz="2400" dirty="0"/>
              <a:t>National de Formation et de </a:t>
            </a:r>
            <a:r>
              <a:rPr lang="en-US" sz="2400" dirty="0" err="1"/>
              <a:t>Recherche</a:t>
            </a:r>
            <a:r>
              <a:rPr lang="en-US" sz="2400" dirty="0"/>
              <a:t> sur </a:t>
            </a:r>
            <a:r>
              <a:rPr lang="en-US" sz="2400" dirty="0" err="1"/>
              <a:t>l’Education</a:t>
            </a:r>
            <a:r>
              <a:rPr lang="en-US" sz="2400" dirty="0"/>
              <a:t> Permanente (</a:t>
            </a:r>
            <a:r>
              <a:rPr lang="en-US" sz="2400" u="sng" dirty="0">
                <a:hlinkClick r:id="rId3"/>
              </a:rPr>
              <a:t>INFREP</a:t>
            </a:r>
            <a:r>
              <a:rPr lang="en-US" sz="2400" dirty="0"/>
              <a:t>) – France</a:t>
            </a:r>
            <a:endParaRPr lang="en-US" sz="2400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National </a:t>
            </a:r>
            <a:r>
              <a:rPr lang="en-US" sz="2400" dirty="0"/>
              <a:t>Adult Learning </a:t>
            </a:r>
            <a:r>
              <a:rPr lang="en-US" sz="2400" dirty="0" err="1"/>
              <a:t>Organisation</a:t>
            </a:r>
            <a:r>
              <a:rPr lang="en-US" sz="2400" dirty="0"/>
              <a:t> (</a:t>
            </a:r>
            <a:r>
              <a:rPr lang="en-US" sz="2400" u="sng" dirty="0">
                <a:hlinkClick r:id="rId4"/>
              </a:rPr>
              <a:t>AONTAS</a:t>
            </a:r>
            <a:r>
              <a:rPr lang="en-US" sz="2400" dirty="0"/>
              <a:t>) – </a:t>
            </a:r>
            <a:r>
              <a:rPr lang="en-US" sz="2400" dirty="0" smtClean="0"/>
              <a:t>Ireland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 smtClean="0"/>
              <a:t>Kansanvalistusseura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u="sng" dirty="0">
                <a:hlinkClick r:id="rId5"/>
              </a:rPr>
              <a:t>KVS</a:t>
            </a:r>
            <a:r>
              <a:rPr lang="en-US" sz="2400" dirty="0"/>
              <a:t>) – </a:t>
            </a:r>
            <a:r>
              <a:rPr lang="en-US" sz="2400" dirty="0" smtClean="0"/>
              <a:t>Finland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 smtClean="0"/>
              <a:t>Itä-Suomen</a:t>
            </a:r>
            <a:r>
              <a:rPr lang="en-US" sz="2400" dirty="0" smtClean="0"/>
              <a:t> </a:t>
            </a:r>
            <a:r>
              <a:rPr lang="en-US" sz="2400" dirty="0" err="1"/>
              <a:t>yliopisto</a:t>
            </a:r>
            <a:r>
              <a:rPr lang="en-US" sz="2400" dirty="0"/>
              <a:t> (</a:t>
            </a:r>
            <a:r>
              <a:rPr lang="en-US" sz="2400" u="sng" dirty="0">
                <a:hlinkClick r:id="rId6"/>
              </a:rPr>
              <a:t>UEF</a:t>
            </a:r>
            <a:r>
              <a:rPr lang="en-US" sz="2400" dirty="0"/>
              <a:t>) – </a:t>
            </a:r>
            <a:r>
              <a:rPr lang="en-US" sz="2400" dirty="0" smtClean="0"/>
              <a:t>Finland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Amar </a:t>
            </a:r>
            <a:r>
              <a:rPr lang="en-US" sz="2400" dirty="0"/>
              <a:t>Terra Verde, LDA. (</a:t>
            </a:r>
            <a:r>
              <a:rPr lang="en-US" sz="2400" u="sng" dirty="0">
                <a:hlinkClick r:id="rId7"/>
              </a:rPr>
              <a:t>EPATV</a:t>
            </a:r>
            <a:r>
              <a:rPr lang="en-US" sz="2400" dirty="0"/>
              <a:t>) – </a:t>
            </a:r>
            <a:r>
              <a:rPr lang="en-US" sz="2400" dirty="0" smtClean="0"/>
              <a:t>Portugal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Die </a:t>
            </a:r>
            <a:r>
              <a:rPr lang="en-US" sz="2400" dirty="0"/>
              <a:t>Wiener </a:t>
            </a:r>
            <a:r>
              <a:rPr lang="en-US" sz="2400" dirty="0" err="1"/>
              <a:t>Volkshochschulen</a:t>
            </a:r>
            <a:r>
              <a:rPr lang="en-US" sz="2400" dirty="0"/>
              <a:t> GMBH (</a:t>
            </a:r>
            <a:r>
              <a:rPr lang="en-US" sz="2400" u="sng" dirty="0">
                <a:hlinkClick r:id="rId8"/>
              </a:rPr>
              <a:t>VHS</a:t>
            </a:r>
            <a:r>
              <a:rPr lang="en-US" sz="2400" dirty="0"/>
              <a:t>) – </a:t>
            </a:r>
            <a:r>
              <a:rPr lang="en-US" sz="2400" dirty="0" smtClean="0"/>
              <a:t>Austria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Swiss </a:t>
            </a:r>
            <a:r>
              <a:rPr lang="en-US" sz="2400" dirty="0"/>
              <a:t>Federation for Adult Learning (</a:t>
            </a:r>
            <a:r>
              <a:rPr lang="en-US" sz="2400" u="sng" dirty="0">
                <a:hlinkClick r:id="rId9"/>
              </a:rPr>
              <a:t>SVEB</a:t>
            </a:r>
            <a:r>
              <a:rPr lang="en-US" sz="2400" dirty="0"/>
              <a:t>) – </a:t>
            </a:r>
            <a:r>
              <a:rPr lang="en-US" sz="2400" dirty="0" smtClean="0"/>
              <a:t>Switzerland</a:t>
            </a:r>
            <a:endParaRPr lang="en-US" alt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535" y="1368677"/>
            <a:ext cx="4489449" cy="19761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582736">
            <a:off x="7803715" y="5138297"/>
            <a:ext cx="3847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Bratislava / April 2020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66768" cy="447923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137" y="5278216"/>
            <a:ext cx="10390704" cy="796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>
                <a:solidFill>
                  <a:srgbClr val="009CC6"/>
                </a:solidFill>
              </a:rPr>
              <a:t>      </a:t>
            </a:r>
            <a:r>
              <a:rPr lang="sk-SK" dirty="0" err="1" smtClean="0">
                <a:solidFill>
                  <a:srgbClr val="009CC6"/>
                </a:solidFill>
              </a:rPr>
              <a:t>klaudius.silhar@uniba.sk</a:t>
            </a:r>
            <a:r>
              <a:rPr lang="sk-SK" dirty="0" smtClean="0">
                <a:solidFill>
                  <a:srgbClr val="009CC6"/>
                </a:solidFill>
              </a:rPr>
              <a:t>                              </a:t>
            </a:r>
            <a:r>
              <a:rPr lang="sk-SK" dirty="0" err="1" smtClean="0">
                <a:solidFill>
                  <a:srgbClr val="009CC6"/>
                </a:solidFill>
              </a:rPr>
              <a:t>prezident@aivd.sk</a:t>
            </a:r>
            <a:endParaRPr lang="sk-SK" dirty="0" smtClean="0">
              <a:solidFill>
                <a:srgbClr val="009CC6"/>
              </a:solidFill>
            </a:endParaRPr>
          </a:p>
          <a:p>
            <a:pPr marL="0" indent="0">
              <a:buNone/>
            </a:pPr>
            <a:endParaRPr lang="sk-SK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232" y="0"/>
            <a:ext cx="6666768" cy="447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860" y="4072530"/>
            <a:ext cx="3188848" cy="291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289397" y="498684"/>
            <a:ext cx="6352703" cy="1360617"/>
          </a:xfrm>
        </p:spPr>
        <p:txBody>
          <a:bodyPr>
            <a:noAutofit/>
          </a:bodyPr>
          <a:lstStyle/>
          <a:p>
            <a:r>
              <a:rPr lang="en-AU" altLang="en-US" sz="2000" dirty="0">
                <a:latin typeface="Arial" charset="0"/>
                <a:ea typeface="Arial" charset="0"/>
                <a:cs typeface="Arial" charset="0"/>
              </a:rPr>
              <a:t>Association of </a:t>
            </a:r>
            <a:r>
              <a:rPr lang="en-AU" altLang="en-US" sz="2000" dirty="0" smtClean="0">
                <a:latin typeface="Arial" charset="0"/>
                <a:ea typeface="Arial" charset="0"/>
                <a:cs typeface="Arial" charset="0"/>
              </a:rPr>
              <a:t>Adult </a:t>
            </a:r>
            <a:r>
              <a:rPr lang="en-AU" altLang="en-US" sz="2000" dirty="0">
                <a:latin typeface="Arial" charset="0"/>
                <a:ea typeface="Arial" charset="0"/>
                <a:cs typeface="Arial" charset="0"/>
              </a:rPr>
              <a:t>Education Institutions in </a:t>
            </a:r>
            <a:r>
              <a:rPr lang="en-AU" altLang="en-US" sz="2000" dirty="0" smtClean="0">
                <a:latin typeface="Arial" charset="0"/>
                <a:ea typeface="Arial" charset="0"/>
                <a:cs typeface="Arial" charset="0"/>
              </a:rPr>
              <a:t>Slovakia</a:t>
            </a:r>
            <a:br>
              <a:rPr lang="en-AU" altLang="en-US" sz="20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AU" altLang="en-US" sz="2000" b="1" dirty="0" smtClean="0">
                <a:latin typeface="Arial" charset="0"/>
                <a:ea typeface="Arial" charset="0"/>
                <a:cs typeface="Arial" charset="0"/>
              </a:rPr>
              <a:t>AIVD </a:t>
            </a:r>
            <a:r>
              <a:rPr lang="en-AU" altLang="en-US" sz="2000" b="1" dirty="0">
                <a:latin typeface="Arial" charset="0"/>
                <a:ea typeface="Arial" charset="0"/>
                <a:cs typeface="Arial" charset="0"/>
              </a:rPr>
              <a:t>president </a:t>
            </a:r>
            <a:r>
              <a:rPr lang="en-AU" altLang="en-US" sz="20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AU" altLang="en-US" sz="2000" dirty="0">
                <a:latin typeface="Arial" charset="0"/>
                <a:ea typeface="Arial" charset="0"/>
                <a:cs typeface="Arial" charset="0"/>
              </a:rPr>
            </a:br>
            <a:r>
              <a:rPr lang="en-AU" altLang="en-US" sz="20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AU" altLang="en-US" sz="2000" dirty="0">
                <a:latin typeface="Arial" charset="0"/>
                <a:ea typeface="Arial" charset="0"/>
                <a:cs typeface="Arial" charset="0"/>
              </a:rPr>
            </a:br>
            <a:r>
              <a:rPr lang="en-AU" altLang="en-US" sz="20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AU" altLang="en-US" sz="2000" dirty="0">
                <a:latin typeface="Arial" charset="0"/>
                <a:ea typeface="Arial" charset="0"/>
                <a:cs typeface="Arial" charset="0"/>
              </a:rPr>
            </a:br>
            <a:endParaRPr lang="en-AU" alt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41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AA26C0-D5D2-ED40-AC11-BE1715E00ED0}" type="slidenum">
              <a:rPr lang="en-US" altLang="en-US" sz="1800">
                <a:solidFill>
                  <a:srgbClr val="2D2D8A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solidFill>
                <a:srgbClr val="2D2D8A"/>
              </a:solidFill>
            </a:endParaRPr>
          </a:p>
        </p:txBody>
      </p:sp>
      <p:pic>
        <p:nvPicPr>
          <p:cNvPr id="1741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176" y="4113502"/>
            <a:ext cx="4883437" cy="274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620" y="-345573"/>
            <a:ext cx="3922090" cy="220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285810" y="2274814"/>
            <a:ext cx="707912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en-US" sz="2000" dirty="0"/>
              <a:t>Comenius University in Bratislava, </a:t>
            </a:r>
            <a:r>
              <a:rPr lang="en-AU" altLang="en-US" sz="2000" dirty="0" smtClean="0"/>
              <a:t>Department of Andragogy </a:t>
            </a:r>
            <a:endParaRPr lang="en-AU" altLang="en-US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en-AU" altLang="en-US" sz="2000" b="1" dirty="0" smtClean="0"/>
              <a:t>University </a:t>
            </a:r>
            <a:r>
              <a:rPr lang="en-AU" altLang="en-US" sz="2000" b="1" dirty="0"/>
              <a:t>teacher</a:t>
            </a:r>
            <a:r>
              <a:rPr lang="en-AU" altLang="en-US" sz="2000" dirty="0"/>
              <a:t/>
            </a:r>
            <a:br>
              <a:rPr lang="en-AU" altLang="en-US" sz="2000" dirty="0"/>
            </a:br>
            <a:endParaRPr lang="en-US" altLang="en-US" sz="2000" dirty="0"/>
          </a:p>
        </p:txBody>
      </p:sp>
      <p:sp>
        <p:nvSpPr>
          <p:cNvPr id="17419" name="Rectangle 10"/>
          <p:cNvSpPr>
            <a:spLocks noChangeArrowheads="1"/>
          </p:cNvSpPr>
          <p:nvPr/>
        </p:nvSpPr>
        <p:spPr bwMode="auto">
          <a:xfrm>
            <a:off x="285810" y="3297961"/>
            <a:ext cx="36568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en-US" sz="2000" dirty="0" smtClean="0"/>
              <a:t>Multiple </a:t>
            </a:r>
            <a:r>
              <a:rPr lang="en-AU" altLang="en-US" sz="2000" dirty="0"/>
              <a:t>AE </a:t>
            </a:r>
            <a:r>
              <a:rPr lang="en-AU" altLang="en-US" sz="2000" dirty="0" smtClean="0"/>
              <a:t>companies</a:t>
            </a:r>
            <a:endParaRPr lang="en-AU" altLang="en-US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en-AU" altLang="en-US" sz="2000" b="1" dirty="0" smtClean="0"/>
              <a:t>Project </a:t>
            </a:r>
            <a:r>
              <a:rPr lang="en-AU" altLang="en-US" sz="2000" b="1" dirty="0"/>
              <a:t>manager</a:t>
            </a:r>
            <a:endParaRPr lang="en-US" altLang="en-US" sz="2000" b="1" dirty="0"/>
          </a:p>
        </p:txBody>
      </p:sp>
      <p:sp>
        <p:nvSpPr>
          <p:cNvPr id="17420" name="Rectangle 10"/>
          <p:cNvSpPr>
            <a:spLocks noChangeArrowheads="1"/>
          </p:cNvSpPr>
          <p:nvPr/>
        </p:nvSpPr>
        <p:spPr bwMode="auto">
          <a:xfrm>
            <a:off x="285810" y="1311859"/>
            <a:ext cx="67239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en-US" sz="2000" dirty="0"/>
              <a:t>European Association for the Education of Adults (EAEA</a:t>
            </a:r>
            <a:r>
              <a:rPr lang="en-AU" altLang="en-US" sz="2000" dirty="0" smtClean="0"/>
              <a:t>)</a:t>
            </a:r>
            <a:endParaRPr lang="en-AU" altLang="en-US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en-AU" altLang="en-US" sz="2000" b="1" dirty="0"/>
              <a:t>Board member</a:t>
            </a:r>
            <a:endParaRPr lang="en-US" alt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056" y="4113502"/>
            <a:ext cx="2587710" cy="2846098"/>
          </a:xfrm>
          <a:prstGeom prst="rect">
            <a:avLst/>
          </a:prstGeom>
        </p:spPr>
      </p:pic>
      <p:pic>
        <p:nvPicPr>
          <p:cNvPr id="17416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248" y="2528741"/>
            <a:ext cx="1330834" cy="133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3502"/>
            <a:ext cx="3742709" cy="314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394" y="1536124"/>
            <a:ext cx="3412542" cy="738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22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</a:t>
            </a:r>
            <a:r>
              <a:rPr lang="sk-SK" b="1" dirty="0" err="1" smtClean="0"/>
              <a:t>účasný</a:t>
            </a:r>
            <a:r>
              <a:rPr lang="sk-SK" b="1" dirty="0" smtClean="0"/>
              <a:t> stav vzdelávania dospelých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975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4% </a:t>
            </a:r>
            <a:r>
              <a:rPr lang="sk-SK" sz="3200" dirty="0" smtClean="0"/>
              <a:t>účasť</a:t>
            </a:r>
            <a:r>
              <a:rPr lang="en-US" sz="3200" dirty="0" smtClean="0"/>
              <a:t> (</a:t>
            </a:r>
            <a:r>
              <a:rPr lang="en-US" sz="3200" dirty="0" err="1" smtClean="0"/>
              <a:t>Labour</a:t>
            </a:r>
            <a:r>
              <a:rPr lang="en-US" sz="3200" dirty="0" smtClean="0"/>
              <a:t> Force Survey, Eurostat 2018)</a:t>
            </a:r>
          </a:p>
          <a:p>
            <a:pPr marL="0" indent="0">
              <a:buNone/>
            </a:pPr>
            <a:r>
              <a:rPr lang="en-US" sz="3200" dirty="0" smtClean="0"/>
              <a:t>46,1 % </a:t>
            </a:r>
            <a:r>
              <a:rPr lang="sk-SK" sz="3200" dirty="0" smtClean="0"/>
              <a:t>účasť</a:t>
            </a:r>
            <a:r>
              <a:rPr lang="en-US" sz="3200" dirty="0" smtClean="0"/>
              <a:t> (Adult Education Survey, 2016)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PIAAC </a:t>
            </a:r>
            <a:r>
              <a:rPr lang="mr-IN" sz="3200" dirty="0"/>
              <a:t>–</a:t>
            </a:r>
            <a:r>
              <a:rPr lang="en-US" sz="3200" dirty="0"/>
              <a:t> </a:t>
            </a:r>
            <a:r>
              <a:rPr lang="en-US" sz="3200" dirty="0" err="1"/>
              <a:t>čitate</a:t>
            </a:r>
            <a:r>
              <a:rPr lang="sk-SK" sz="3200" dirty="0" err="1"/>
              <a:t>ľská</a:t>
            </a:r>
            <a:r>
              <a:rPr lang="sk-SK" sz="3200" dirty="0"/>
              <a:t>, matematická, riešenie </a:t>
            </a:r>
            <a:r>
              <a:rPr lang="sk-SK" sz="3200" dirty="0" smtClean="0"/>
              <a:t>problémov..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err="1" smtClean="0"/>
              <a:t>Zákon</a:t>
            </a:r>
            <a:r>
              <a:rPr lang="en-US" sz="3200" dirty="0" smtClean="0"/>
              <a:t> o </a:t>
            </a:r>
            <a:r>
              <a:rPr lang="en-US" sz="3200" dirty="0" err="1" smtClean="0"/>
              <a:t>celoživotnom</a:t>
            </a:r>
            <a:r>
              <a:rPr lang="en-US" sz="3200" dirty="0" smtClean="0"/>
              <a:t> </a:t>
            </a:r>
            <a:r>
              <a:rPr lang="en-US" sz="3200" dirty="0" err="1" smtClean="0"/>
              <a:t>vzdelávaní</a:t>
            </a:r>
            <a:r>
              <a:rPr lang="en-US" sz="3200" dirty="0" smtClean="0"/>
              <a:t> (2009</a:t>
            </a:r>
            <a:r>
              <a:rPr lang="en-US" sz="3200" dirty="0"/>
              <a:t>)</a:t>
            </a:r>
          </a:p>
          <a:p>
            <a:pPr marL="0" indent="0">
              <a:buNone/>
            </a:pPr>
            <a:r>
              <a:rPr lang="en-US" sz="3200" dirty="0" err="1" smtClean="0"/>
              <a:t>Stratégia</a:t>
            </a:r>
            <a:r>
              <a:rPr lang="en-US" sz="3200" dirty="0" smtClean="0"/>
              <a:t> </a:t>
            </a:r>
            <a:r>
              <a:rPr lang="en-US" sz="3200" dirty="0" err="1" smtClean="0"/>
              <a:t>celoživotného</a:t>
            </a:r>
            <a:r>
              <a:rPr lang="en-US" sz="3200" dirty="0" smtClean="0"/>
              <a:t> </a:t>
            </a:r>
            <a:r>
              <a:rPr lang="en-US" sz="3200" dirty="0" err="1" smtClean="0"/>
              <a:t>vzdelávania</a:t>
            </a:r>
            <a:r>
              <a:rPr lang="en-US" sz="3200" dirty="0" smtClean="0"/>
              <a:t> (2011)</a:t>
            </a: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271" y="2279750"/>
            <a:ext cx="2378529" cy="134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V </a:t>
            </a:r>
            <a:r>
              <a:rPr lang="en-US" b="1" dirty="0" err="1" smtClean="0"/>
              <a:t>čom</a:t>
            </a:r>
            <a:r>
              <a:rPr lang="en-US" b="1" dirty="0" smtClean="0"/>
              <a:t> je </a:t>
            </a:r>
            <a:r>
              <a:rPr lang="en-US" b="1" dirty="0" err="1" smtClean="0"/>
              <a:t>chyba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5104"/>
            <a:ext cx="11353800" cy="4351338"/>
          </a:xfrm>
        </p:spPr>
        <p:txBody>
          <a:bodyPr/>
          <a:lstStyle/>
          <a:p>
            <a:pPr marL="457200" lvl="1" indent="0">
              <a:buNone/>
            </a:pPr>
            <a:r>
              <a:rPr lang="en-US" sz="3200" dirty="0"/>
              <a:t>Okr</a:t>
            </a:r>
            <a:r>
              <a:rPr lang="sk-SK" sz="3200" dirty="0" err="1"/>
              <a:t>úhly</a:t>
            </a:r>
            <a:r>
              <a:rPr lang="sk-SK" sz="3200" dirty="0"/>
              <a:t> stôl k vzdelávaniu dospelých </a:t>
            </a:r>
            <a:endParaRPr lang="sk-SK" sz="3200" dirty="0" smtClean="0"/>
          </a:p>
          <a:p>
            <a:pPr lvl="5">
              <a:buFont typeface="Wingdings" charset="2"/>
              <a:buChar char="§"/>
            </a:pPr>
            <a:r>
              <a:rPr lang="en-US" sz="2600" dirty="0" err="1" smtClean="0"/>
              <a:t>Terminol</a:t>
            </a:r>
            <a:r>
              <a:rPr lang="sk-SK" sz="2600" dirty="0" err="1" smtClean="0"/>
              <a:t>ógia</a:t>
            </a:r>
            <a:endParaRPr lang="en-US" sz="2600" dirty="0" smtClean="0"/>
          </a:p>
          <a:p>
            <a:pPr lvl="5">
              <a:buFont typeface="Wingdings" charset="2"/>
              <a:buChar char="§"/>
            </a:pPr>
            <a:r>
              <a:rPr lang="en-US" sz="2600" dirty="0" smtClean="0"/>
              <a:t>Data</a:t>
            </a:r>
          </a:p>
          <a:p>
            <a:pPr lvl="5">
              <a:buFont typeface="Wingdings" charset="2"/>
              <a:buChar char="§"/>
            </a:pPr>
            <a:r>
              <a:rPr lang="en-US" sz="2600" dirty="0" err="1" smtClean="0"/>
              <a:t>Validácia</a:t>
            </a:r>
            <a:r>
              <a:rPr lang="en-US" sz="2600" dirty="0" smtClean="0"/>
              <a:t> </a:t>
            </a:r>
          </a:p>
          <a:p>
            <a:pPr lvl="5">
              <a:buFont typeface="Wingdings" charset="2"/>
              <a:buChar char="§"/>
            </a:pPr>
            <a:r>
              <a:rPr lang="en-US" sz="2600" dirty="0" err="1" smtClean="0"/>
              <a:t>Financovanie</a:t>
            </a:r>
            <a:endParaRPr lang="en-US" sz="2600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61757"/>
            <a:ext cx="7113374" cy="25962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914" y="1486297"/>
            <a:ext cx="4623753" cy="502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9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Kde</a:t>
            </a:r>
            <a:r>
              <a:rPr lang="en-US" b="1" dirty="0" smtClean="0"/>
              <a:t> </a:t>
            </a:r>
            <a:r>
              <a:rPr lang="en-US" b="1" dirty="0" err="1" smtClean="0"/>
              <a:t>tlačiť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787743" cy="43513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3600" dirty="0" smtClean="0"/>
              <a:t>NPRVV 2018 </a:t>
            </a:r>
            <a:r>
              <a:rPr lang="mr-IN" sz="3600" dirty="0" smtClean="0"/>
              <a:t>–</a:t>
            </a:r>
            <a:r>
              <a:rPr lang="en-US" sz="3600" dirty="0" smtClean="0"/>
              <a:t> </a:t>
            </a:r>
            <a:r>
              <a:rPr lang="en-US" sz="3600" dirty="0" smtClean="0"/>
              <a:t>2027</a:t>
            </a:r>
            <a:r>
              <a:rPr lang="mr-IN" sz="3600" dirty="0" smtClean="0"/>
              <a:t>…</a:t>
            </a: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OECD - National Skills Strategy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Vision and strategy of Slovakia 2030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139" y="0"/>
            <a:ext cx="5247861" cy="349857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1305" y="4484149"/>
            <a:ext cx="3776261" cy="10079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15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452" y="510899"/>
            <a:ext cx="10515600" cy="1325563"/>
          </a:xfrm>
        </p:spPr>
        <p:txBody>
          <a:bodyPr/>
          <a:lstStyle/>
          <a:p>
            <a:r>
              <a:rPr lang="en-US" altLang="en-US" b="1" dirty="0" err="1" smtClean="0"/>
              <a:t>Nízka</a:t>
            </a:r>
            <a:r>
              <a:rPr lang="en-US" altLang="en-US" b="1" dirty="0" smtClean="0"/>
              <a:t> </a:t>
            </a:r>
            <a:r>
              <a:rPr lang="sk-SK" altLang="en-US" b="1" dirty="0"/>
              <a:t>účasť dospelej populácia na vzdelávaní</a:t>
            </a:r>
            <a:br>
              <a:rPr lang="sk-SK" altLang="en-US" b="1" dirty="0"/>
            </a:b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503" y="3555375"/>
            <a:ext cx="3814521" cy="10237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" y="1480396"/>
            <a:ext cx="5692249" cy="19545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57909" y="3625002"/>
            <a:ext cx="59975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Blueprints </a:t>
            </a:r>
            <a:r>
              <a:rPr lang="en-US" sz="2800" dirty="0"/>
              <a:t>for Basic Skills Development </a:t>
            </a:r>
            <a:endParaRPr lang="en-US" sz="2800" dirty="0" smtClean="0"/>
          </a:p>
          <a:p>
            <a:pPr algn="just"/>
            <a:r>
              <a:rPr lang="en-US" sz="2800" dirty="0" smtClean="0"/>
              <a:t>in Slovakia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857909" y="2297220"/>
            <a:ext cx="4596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19. </a:t>
            </a:r>
            <a:r>
              <a:rPr lang="en-US" sz="2800" dirty="0" err="1" smtClean="0"/>
              <a:t>ročník</a:t>
            </a:r>
            <a:r>
              <a:rPr lang="en-US" sz="2800" dirty="0" smtClean="0"/>
              <a:t>, 21 </a:t>
            </a:r>
            <a:r>
              <a:rPr lang="mr-IN" sz="2800" dirty="0" smtClean="0"/>
              <a:t>–</a:t>
            </a:r>
            <a:r>
              <a:rPr lang="en-US" sz="2800" dirty="0" smtClean="0"/>
              <a:t> 27.10.2019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503" y="4893402"/>
            <a:ext cx="3724577" cy="14046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57909" y="5118658"/>
            <a:ext cx="418556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dirty="0"/>
              <a:t>Tvoríme</a:t>
            </a:r>
            <a:r>
              <a:rPr lang="sk-SK" sz="2800" spc="60" dirty="0">
                <a:ea typeface="Calibri" charset="0"/>
                <a:cs typeface="Calibri" charset="0"/>
              </a:rPr>
              <a:t> modernú </a:t>
            </a:r>
            <a:r>
              <a:rPr lang="sk-SK" sz="2800" spc="60">
                <a:ea typeface="Calibri" charset="0"/>
                <a:cs typeface="Calibri" charset="0"/>
              </a:rPr>
              <a:t>politiku </a:t>
            </a:r>
            <a:endParaRPr lang="sk-SK" sz="2800" spc="60" smtClean="0">
              <a:ea typeface="Calibri" charset="0"/>
              <a:cs typeface="Calibri" charset="0"/>
            </a:endParaRPr>
          </a:p>
          <a:p>
            <a:r>
              <a:rPr lang="sk-SK" sz="2800" spc="60" dirty="0" smtClean="0">
                <a:ea typeface="Calibri" charset="0"/>
                <a:cs typeface="Calibri" charset="0"/>
              </a:rPr>
              <a:t>vzdelávania </a:t>
            </a:r>
            <a:r>
              <a:rPr lang="sk-SK" sz="2800" spc="60" dirty="0">
                <a:ea typeface="Calibri" charset="0"/>
                <a:cs typeface="Calibri" charset="0"/>
              </a:rPr>
              <a:t>dospelých</a:t>
            </a:r>
            <a:r>
              <a:rPr lang="en-GB" sz="2800" dirty="0"/>
              <a:t>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 rot="19670093">
            <a:off x="9969458" y="5185379"/>
            <a:ext cx="1732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Knižnice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3163"/>
            <a:ext cx="10515600" cy="1325563"/>
          </a:xfrm>
        </p:spPr>
        <p:txBody>
          <a:bodyPr/>
          <a:lstStyle/>
          <a:p>
            <a:pPr algn="ctr"/>
            <a:r>
              <a:rPr lang="en-US" b="1" dirty="0" err="1" smtClean="0"/>
              <a:t>Riziko</a:t>
            </a:r>
            <a:r>
              <a:rPr lang="en-US" b="1" dirty="0" smtClean="0"/>
              <a:t> </a:t>
            </a:r>
            <a:r>
              <a:rPr lang="en-US" b="1" dirty="0" err="1" smtClean="0"/>
              <a:t>automatizácie</a:t>
            </a:r>
            <a:r>
              <a:rPr lang="en-US" b="1" dirty="0" smtClean="0"/>
              <a:t> </a:t>
            </a:r>
            <a:r>
              <a:rPr lang="en-US" b="1" dirty="0" err="1" smtClean="0"/>
              <a:t>práce</a:t>
            </a:r>
            <a:r>
              <a:rPr lang="en-US" b="1" dirty="0" smtClean="0"/>
              <a:t>, ML, BD, AI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57" y="6155070"/>
            <a:ext cx="11816443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altLang="en-US" sz="1800" dirty="0" err="1"/>
              <a:t>Variabilita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automatizácie</a:t>
            </a:r>
            <a:r>
              <a:rPr lang="en-GB" altLang="en-US" sz="1800" dirty="0"/>
              <a:t> </a:t>
            </a:r>
            <a:r>
              <a:rPr lang="en-GB" altLang="en-US" sz="1800" dirty="0" err="1"/>
              <a:t>zamestnania</a:t>
            </a:r>
            <a:r>
              <a:rPr lang="en-GB" altLang="en-US" sz="1800" dirty="0"/>
              <a:t> v </a:t>
            </a:r>
            <a:r>
              <a:rPr lang="en-GB" altLang="en-US" sz="1800" dirty="0" err="1"/>
              <a:t>rôznych</a:t>
            </a:r>
            <a:r>
              <a:rPr lang="en-GB" altLang="en-US" sz="1800" dirty="0"/>
              <a:t> </a:t>
            </a:r>
            <a:r>
              <a:rPr lang="en-GB" altLang="en-US" sz="1800" dirty="0" err="1"/>
              <a:t>krajinách</a:t>
            </a:r>
            <a:r>
              <a:rPr lang="en-GB" altLang="en-US" sz="1800" dirty="0"/>
              <a:t>, </a:t>
            </a:r>
            <a:r>
              <a:rPr lang="en-GB" altLang="en-US" sz="1800" dirty="0" err="1"/>
              <a:t>percento</a:t>
            </a:r>
            <a:r>
              <a:rPr lang="en-GB" altLang="en-US" sz="1800" dirty="0"/>
              <a:t> </a:t>
            </a:r>
            <a:r>
              <a:rPr lang="en-GB" altLang="en-US" sz="1800" dirty="0" err="1"/>
              <a:t>ohrozených</a:t>
            </a:r>
            <a:r>
              <a:rPr lang="en-GB" altLang="en-US" sz="1800" dirty="0"/>
              <a:t> </a:t>
            </a:r>
            <a:r>
              <a:rPr lang="en-GB" altLang="en-US" sz="1800" dirty="0" err="1"/>
              <a:t>pracovných</a:t>
            </a:r>
            <a:r>
              <a:rPr lang="en-GB" altLang="en-US" sz="1800" dirty="0"/>
              <a:t> </a:t>
            </a:r>
            <a:r>
              <a:rPr lang="en-GB" altLang="en-US" sz="1800" dirty="0" err="1"/>
              <a:t>miest</a:t>
            </a:r>
            <a:r>
              <a:rPr lang="en-GB" altLang="en-US" sz="1800" dirty="0"/>
              <a:t> </a:t>
            </a:r>
            <a:r>
              <a:rPr lang="en-GB" altLang="en-US" sz="1800" dirty="0" err="1"/>
              <a:t>podľa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stupňa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rizika</a:t>
            </a:r>
            <a:endParaRPr lang="en-GB" altLang="en-US" sz="18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3567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04" y="1568726"/>
            <a:ext cx="9551452" cy="458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9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Demografické</a:t>
            </a:r>
            <a:r>
              <a:rPr lang="en-US" b="1" dirty="0" smtClean="0"/>
              <a:t> trendy 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877" y="-438411"/>
            <a:ext cx="3712923" cy="3712923"/>
          </a:xfrm>
          <a:prstGeom prst="rect">
            <a:avLst/>
          </a:prstGeom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861" y="2605414"/>
            <a:ext cx="7090040" cy="4222097"/>
          </a:xfrm>
        </p:spPr>
      </p:pic>
      <p:sp>
        <p:nvSpPr>
          <p:cNvPr id="4" name="TextBox 3"/>
          <p:cNvSpPr txBox="1"/>
          <p:nvPr/>
        </p:nvSpPr>
        <p:spPr>
          <a:xfrm>
            <a:off x="989557" y="2818356"/>
            <a:ext cx="39206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 </a:t>
            </a:r>
            <a:r>
              <a:rPr lang="en-US" sz="3600" dirty="0" err="1" smtClean="0"/>
              <a:t>mili</a:t>
            </a:r>
            <a:r>
              <a:rPr lang="sk-SK" sz="3600" dirty="0" err="1" smtClean="0"/>
              <a:t>óny</a:t>
            </a:r>
            <a:r>
              <a:rPr lang="sk-SK" sz="3600" dirty="0" smtClean="0"/>
              <a:t> / 60 +</a:t>
            </a:r>
          </a:p>
          <a:p>
            <a:endParaRPr lang="sk-SK" sz="3600" dirty="0"/>
          </a:p>
          <a:p>
            <a:r>
              <a:rPr lang="sk-SK" sz="3600" dirty="0" smtClean="0"/>
              <a:t>1:4 (2019)</a:t>
            </a:r>
          </a:p>
          <a:p>
            <a:r>
              <a:rPr lang="sk-SK" sz="3600" dirty="0" smtClean="0"/>
              <a:t>1:2 (2060)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8588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7" y="0"/>
            <a:ext cx="11991033" cy="655935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407" y="56630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/>
              <a:t>www.agemanagementuptake.eu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8907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200</Words>
  <Application>Microsoft Macintosh PowerPoint</Application>
  <PresentationFormat>Widescreen</PresentationFormat>
  <Paragraphs>57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Calibri Light</vt:lpstr>
      <vt:lpstr>Mangal</vt:lpstr>
      <vt:lpstr>Wingdings</vt:lpstr>
      <vt:lpstr>Arial</vt:lpstr>
      <vt:lpstr>Office Theme</vt:lpstr>
      <vt:lpstr>PowerPoint Presentation</vt:lpstr>
      <vt:lpstr>Association of Adult Education Institutions in Slovakia AIVD president    </vt:lpstr>
      <vt:lpstr>Súčasný stav vzdelávania dospelých </vt:lpstr>
      <vt:lpstr>V čom je chyba?</vt:lpstr>
      <vt:lpstr>Kde tlačiť?</vt:lpstr>
      <vt:lpstr>Nízka účasť dospelej populácia na vzdelávaní </vt:lpstr>
      <vt:lpstr>Riziko automatizácie práce, ML, BD, AI</vt:lpstr>
      <vt:lpstr>Demografické trendy </vt:lpstr>
      <vt:lpstr>www.agemanagementuptake.eu</vt:lpstr>
      <vt:lpstr>Fake news, hate speech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Adult Education in Slovakia</dc:title>
  <dc:creator>Microsoft Office User</dc:creator>
  <cp:lastModifiedBy>Microsoft Office User</cp:lastModifiedBy>
  <cp:revision>52</cp:revision>
  <dcterms:created xsi:type="dcterms:W3CDTF">2019-09-15T10:57:18Z</dcterms:created>
  <dcterms:modified xsi:type="dcterms:W3CDTF">2019-10-08T20:40:22Z</dcterms:modified>
</cp:coreProperties>
</file>